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sldIdLst>
    <p:sldId id="263" r:id="rId2"/>
    <p:sldId id="268" r:id="rId3"/>
    <p:sldId id="269" r:id="rId4"/>
    <p:sldId id="270" r:id="rId5"/>
    <p:sldId id="271" r:id="rId6"/>
    <p:sldId id="258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61" r:id="rId15"/>
    <p:sldId id="262" r:id="rId16"/>
    <p:sldId id="288" r:id="rId17"/>
    <p:sldId id="289" r:id="rId18"/>
    <p:sldId id="279" r:id="rId19"/>
    <p:sldId id="265" r:id="rId20"/>
    <p:sldId id="266" r:id="rId2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0E9E77-85E3-4407-B54C-3AB7DD42E15B}" type="datetimeFigureOut">
              <a:rPr lang="es-MX" smtClean="0"/>
              <a:t>17/08/2011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A0D7E7-11F5-45CD-9238-B92DC11AE1BA}" type="slidenum">
              <a:rPr lang="es-MX" smtClean="0"/>
              <a:t>‹Nº›</a:t>
            </a:fld>
            <a:endParaRPr lang="es-MX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9E77-85E3-4407-B54C-3AB7DD42E15B}" type="datetimeFigureOut">
              <a:rPr lang="es-MX" smtClean="0"/>
              <a:t>17/08/2011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0D7E7-11F5-45CD-9238-B92DC11AE1BA}" type="slidenum">
              <a:rPr lang="es-MX" smtClean="0"/>
              <a:t>‹Nº›</a:t>
            </a:fld>
            <a:endParaRPr lang="es-MX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9E77-85E3-4407-B54C-3AB7DD42E15B}" type="datetimeFigureOut">
              <a:rPr lang="es-MX" smtClean="0"/>
              <a:t>17/08/2011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0D7E7-11F5-45CD-9238-B92DC11AE1BA}" type="slidenum">
              <a:rPr lang="es-MX" smtClean="0"/>
              <a:t>‹Nº›</a:t>
            </a:fld>
            <a:endParaRPr lang="es-MX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9E77-85E3-4407-B54C-3AB7DD42E15B}" type="datetimeFigureOut">
              <a:rPr lang="es-MX" smtClean="0"/>
              <a:t>17/08/2011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0D7E7-11F5-45CD-9238-B92DC11AE1BA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9E77-85E3-4407-B54C-3AB7DD42E15B}" type="datetimeFigureOut">
              <a:rPr lang="es-MX" smtClean="0"/>
              <a:t>17/08/2011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0D7E7-11F5-45CD-9238-B92DC11AE1BA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9E77-85E3-4407-B54C-3AB7DD42E15B}" type="datetimeFigureOut">
              <a:rPr lang="es-MX" smtClean="0"/>
              <a:t>17/08/2011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0D7E7-11F5-45CD-9238-B92DC11AE1BA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9E77-85E3-4407-B54C-3AB7DD42E15B}" type="datetimeFigureOut">
              <a:rPr lang="es-MX" smtClean="0"/>
              <a:t>17/08/2011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0D7E7-11F5-45CD-9238-B92DC11AE1BA}" type="slidenum">
              <a:rPr lang="es-MX" smtClean="0"/>
              <a:t>‹Nº›</a:t>
            </a:fld>
            <a:endParaRPr lang="es-MX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9E77-85E3-4407-B54C-3AB7DD42E15B}" type="datetimeFigureOut">
              <a:rPr lang="es-MX" smtClean="0"/>
              <a:t>17/08/2011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0D7E7-11F5-45CD-9238-B92DC11AE1BA}" type="slidenum">
              <a:rPr lang="es-MX" smtClean="0"/>
              <a:t>‹Nº›</a:t>
            </a:fld>
            <a:endParaRPr lang="es-MX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9E77-85E3-4407-B54C-3AB7DD42E15B}" type="datetimeFigureOut">
              <a:rPr lang="es-MX" smtClean="0"/>
              <a:t>17/08/2011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0D7E7-11F5-45CD-9238-B92DC11AE1B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9E77-85E3-4407-B54C-3AB7DD42E15B}" type="datetimeFigureOut">
              <a:rPr lang="es-MX" smtClean="0"/>
              <a:t>17/08/2011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0D7E7-11F5-45CD-9238-B92DC11AE1B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9E77-85E3-4407-B54C-3AB7DD42E15B}" type="datetimeFigureOut">
              <a:rPr lang="es-MX" smtClean="0"/>
              <a:t>17/08/2011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0D7E7-11F5-45CD-9238-B92DC11AE1B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0E9E77-85E3-4407-B54C-3AB7DD42E15B}" type="datetimeFigureOut">
              <a:rPr lang="es-MX" smtClean="0"/>
              <a:t>17/08/2011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CA0D7E7-11F5-45CD-9238-B92DC11AE1BA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sz="6600" dirty="0" smtClean="0">
                <a:solidFill>
                  <a:schemeClr val="bg2">
                    <a:lumMod val="50000"/>
                  </a:schemeClr>
                </a:solidFill>
                <a:latin typeface="Chiller" pitchFamily="82" charset="0"/>
              </a:rPr>
              <a:t>FRACTURA DE CLAVÍCULA</a:t>
            </a:r>
            <a:endParaRPr lang="es-MX" sz="6600" dirty="0">
              <a:solidFill>
                <a:schemeClr val="bg2">
                  <a:lumMod val="50000"/>
                </a:schemeClr>
              </a:solidFill>
              <a:latin typeface="Chiller" pitchFamily="82" charset="0"/>
            </a:endParaRP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996952"/>
            <a:ext cx="4961310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48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51964"/>
            <a:ext cx="3528392" cy="333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latin typeface="Chiller" pitchFamily="82" charset="0"/>
              </a:rPr>
              <a:t>DIAGNÓSTICO RADIOGRÁFICO</a:t>
            </a:r>
            <a:endParaRPr lang="es-MX" b="1" dirty="0">
              <a:latin typeface="Chiller" pitchFamily="82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492896"/>
            <a:ext cx="4339841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3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42" y="2060848"/>
            <a:ext cx="5267168" cy="307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74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98840" y="1988840"/>
            <a:ext cx="7745505" cy="3877815"/>
          </a:xfrm>
        </p:spPr>
        <p:txBody>
          <a:bodyPr/>
          <a:lstStyle/>
          <a:p>
            <a:r>
              <a:rPr lang="es-ES_tradnl" dirty="0">
                <a:solidFill>
                  <a:schemeClr val="tx1"/>
                </a:solidFill>
              </a:rPr>
              <a:t>Osteosíntesis con placa AO</a:t>
            </a:r>
          </a:p>
          <a:p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latin typeface="Chiller" pitchFamily="82" charset="0"/>
              </a:rPr>
              <a:t>TRATAMIENTO QUIRURGICO</a:t>
            </a:r>
            <a:endParaRPr lang="es-MX" b="1" dirty="0">
              <a:latin typeface="Chiller" pitchFamily="82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106" y="2636912"/>
            <a:ext cx="3736975" cy="38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60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137434" y="425557"/>
            <a:ext cx="8610600" cy="597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s-ES_tradnl" dirty="0"/>
              <a:t>           </a:t>
            </a:r>
            <a:r>
              <a:rPr lang="es-ES_tradnl" dirty="0" smtClean="0"/>
              <a:t>   </a:t>
            </a:r>
            <a:r>
              <a:rPr lang="es-ES_tradnl" dirty="0" err="1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Knowles</a:t>
            </a:r>
            <a:r>
              <a:rPr lang="es-ES_tradnl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                           </a:t>
            </a:r>
            <a:r>
              <a:rPr lang="es-ES_tradnl" dirty="0" err="1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Steimam</a:t>
            </a:r>
            <a:endParaRPr lang="es-ES_tradnl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s-ES_tradnl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endParaRPr lang="es-ES_tradnl" dirty="0" smtClean="0"/>
          </a:p>
          <a:p>
            <a:pPr>
              <a:buFontTx/>
              <a:buNone/>
            </a:pPr>
            <a:endParaRPr lang="es-ES_tradnl" dirty="0"/>
          </a:p>
          <a:p>
            <a:pPr>
              <a:buFontTx/>
              <a:buNone/>
            </a:pPr>
            <a:r>
              <a:rPr lang="es-ES_tradnl" dirty="0" smtClean="0"/>
              <a:t>-</a:t>
            </a:r>
          </a:p>
          <a:p>
            <a:pPr>
              <a:buFontTx/>
              <a:buNone/>
            </a:pPr>
            <a:endParaRPr lang="es-ES_tradnl" dirty="0" smtClean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s-ES_tradnl" dirty="0" err="1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Kirschner</a:t>
            </a:r>
            <a:r>
              <a:rPr lang="es-ES_tradnl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   </a:t>
            </a:r>
            <a:r>
              <a:rPr lang="es-ES_tradnl" dirty="0" smtClean="0">
                <a:solidFill>
                  <a:schemeClr val="bg2">
                    <a:lumMod val="10000"/>
                  </a:schemeClr>
                </a:solidFill>
              </a:rPr>
              <a:t>                                    -</a:t>
            </a:r>
            <a:endParaRPr lang="es-ES_tradnl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buFontTx/>
              <a:buNone/>
            </a:pPr>
            <a:endParaRPr lang="es-ES_tradnl" dirty="0">
              <a:solidFill>
                <a:schemeClr val="bg1"/>
              </a:solidFill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721" y="4221088"/>
            <a:ext cx="2881313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984" y="1237341"/>
            <a:ext cx="2808288" cy="237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3024336" cy="2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Flecha abajo"/>
          <p:cNvSpPr/>
          <p:nvPr/>
        </p:nvSpPr>
        <p:spPr>
          <a:xfrm>
            <a:off x="755576" y="0"/>
            <a:ext cx="792088" cy="9087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Flecha curvada hacia la derecha"/>
          <p:cNvSpPr/>
          <p:nvPr/>
        </p:nvSpPr>
        <p:spPr>
          <a:xfrm>
            <a:off x="755576" y="4646472"/>
            <a:ext cx="1152128" cy="166284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3" name="12 Flecha arriba"/>
          <p:cNvSpPr/>
          <p:nvPr/>
        </p:nvSpPr>
        <p:spPr>
          <a:xfrm>
            <a:off x="6804248" y="4221088"/>
            <a:ext cx="1296144" cy="172819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44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b="1" dirty="0" smtClean="0">
                <a:latin typeface="Comic Sans MS" pitchFamily="66" charset="0"/>
              </a:rPr>
              <a:t>OBJETIVOS ORTOPEDICOS</a:t>
            </a:r>
          </a:p>
          <a:p>
            <a:r>
              <a:rPr lang="es-MX" dirty="0" smtClean="0">
                <a:latin typeface="Comic Sans MS" pitchFamily="66" charset="0"/>
              </a:rPr>
              <a:t>ALINEAMINETO </a:t>
            </a:r>
          </a:p>
          <a:p>
            <a:r>
              <a:rPr lang="es-MX" dirty="0" smtClean="0">
                <a:latin typeface="Comic Sans MS" pitchFamily="66" charset="0"/>
              </a:rPr>
              <a:t>ESTABILIDAD </a:t>
            </a:r>
          </a:p>
          <a:p>
            <a:endParaRPr lang="es-MX" dirty="0">
              <a:latin typeface="Comic Sans MS" pitchFamily="66" charset="0"/>
            </a:endParaRPr>
          </a:p>
          <a:p>
            <a:r>
              <a:rPr lang="es-MX" b="1" dirty="0" smtClean="0">
                <a:latin typeface="Comic Sans MS" pitchFamily="66" charset="0"/>
              </a:rPr>
              <a:t>OBJETIVOS DE LA REHABILITACIÓN </a:t>
            </a:r>
          </a:p>
          <a:p>
            <a:r>
              <a:rPr lang="es-MX" dirty="0" smtClean="0">
                <a:latin typeface="Comic Sans MS" pitchFamily="66" charset="0"/>
              </a:rPr>
              <a:t>AMPLITUD DE MOVIMIENTO </a:t>
            </a:r>
          </a:p>
          <a:p>
            <a:r>
              <a:rPr lang="es-MX" dirty="0" smtClean="0">
                <a:latin typeface="Comic Sans MS" pitchFamily="66" charset="0"/>
              </a:rPr>
              <a:t>FUERZA MUSCULAR</a:t>
            </a:r>
          </a:p>
          <a:p>
            <a:r>
              <a:rPr lang="es-MX" dirty="0" smtClean="0">
                <a:latin typeface="Comic Sans MS" pitchFamily="66" charset="0"/>
              </a:rPr>
              <a:t>OBJETIVOS FUNCIONALES </a:t>
            </a:r>
            <a:endParaRPr lang="es-MX" dirty="0">
              <a:latin typeface="Comic Sans MS" pitchFamily="66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latin typeface="Chiller" pitchFamily="82" charset="0"/>
              </a:rPr>
              <a:t>OBJETIVOS DEL TRATAMIENTO </a:t>
            </a:r>
            <a:endParaRPr lang="es-MX" b="1" dirty="0">
              <a:latin typeface="Chiller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18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dirty="0" smtClean="0">
              <a:latin typeface="Comic Sans MS" pitchFamily="66" charset="0"/>
            </a:endParaRPr>
          </a:p>
          <a:p>
            <a:r>
              <a:rPr lang="es-MX" dirty="0">
                <a:latin typeface="Comic Sans MS" pitchFamily="66" charset="0"/>
              </a:rPr>
              <a:t>REDUCCIÓN ABIERTA Y FIJACIÓN INTERNA </a:t>
            </a:r>
          </a:p>
          <a:p>
            <a:endParaRPr lang="es-MX" dirty="0" smtClean="0">
              <a:latin typeface="Comic Sans MS" pitchFamily="66" charset="0"/>
            </a:endParaRPr>
          </a:p>
          <a:p>
            <a:r>
              <a:rPr lang="es-MX" dirty="0" smtClean="0">
                <a:latin typeface="Comic Sans MS" pitchFamily="66" charset="0"/>
              </a:rPr>
              <a:t>VENDAJE EN 8</a:t>
            </a:r>
          </a:p>
          <a:p>
            <a:endParaRPr lang="es-MX" dirty="0" smtClean="0">
              <a:latin typeface="Comic Sans MS" pitchFamily="66" charset="0"/>
            </a:endParaRPr>
          </a:p>
          <a:p>
            <a:endParaRPr lang="es-MX" dirty="0" smtClean="0">
              <a:latin typeface="Comic Sans MS" pitchFamily="66" charset="0"/>
            </a:endParaRPr>
          </a:p>
          <a:p>
            <a:endParaRPr lang="es-MX" dirty="0">
              <a:latin typeface="Comic Sans MS" pitchFamily="66" charset="0"/>
            </a:endParaRPr>
          </a:p>
          <a:p>
            <a:endParaRPr lang="es-MX" dirty="0" smtClean="0">
              <a:latin typeface="Comic Sans MS" pitchFamily="66" charset="0"/>
            </a:endParaRPr>
          </a:p>
          <a:p>
            <a:endParaRPr lang="es-MX" dirty="0">
              <a:latin typeface="Comic Sans MS" pitchFamily="66" charset="0"/>
            </a:endParaRPr>
          </a:p>
          <a:p>
            <a:endParaRPr lang="es-MX" dirty="0" smtClean="0">
              <a:latin typeface="Comic Sans MS" pitchFamily="66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latin typeface="Chiller" pitchFamily="82" charset="0"/>
              </a:rPr>
              <a:t>MÉTODOS DE TRATAMIENTO </a:t>
            </a:r>
            <a:endParaRPr lang="es-MX" b="1" dirty="0">
              <a:latin typeface="Chiller" pitchFamily="82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4293096"/>
            <a:ext cx="5712639" cy="212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12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421013"/>
          </a:xfrm>
        </p:spPr>
        <p:txBody>
          <a:bodyPr>
            <a:noAutofit/>
          </a:bodyPr>
          <a:lstStyle/>
          <a:p>
            <a:r>
              <a:rPr lang="es-MX" sz="1600" dirty="0">
                <a:latin typeface="Arial" pitchFamily="34" charset="0"/>
                <a:cs typeface="Arial" pitchFamily="34" charset="0"/>
              </a:rPr>
              <a:t>Se realiza en cuatro tiempos </a:t>
            </a:r>
          </a:p>
          <a:p>
            <a:r>
              <a:rPr lang="es-MX" sz="1600" b="1" dirty="0">
                <a:latin typeface="Arial" pitchFamily="34" charset="0"/>
                <a:cs typeface="Arial" pitchFamily="34" charset="0"/>
              </a:rPr>
              <a:t>Primer tiempo: </a:t>
            </a:r>
            <a:r>
              <a:rPr lang="es-MX" sz="1600" dirty="0">
                <a:latin typeface="Arial" pitchFamily="34" charset="0"/>
                <a:cs typeface="Arial" pitchFamily="34" charset="0"/>
              </a:rPr>
              <a:t>Coloque en la axila del lado lesionado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una almohadilla </a:t>
            </a:r>
            <a:r>
              <a:rPr lang="es-MX" sz="1600" dirty="0">
                <a:latin typeface="Arial" pitchFamily="34" charset="0"/>
                <a:cs typeface="Arial" pitchFamily="34" charset="0"/>
              </a:rPr>
              <a:t>de algodón envuelta con una gasa.</a:t>
            </a:r>
          </a:p>
          <a:p>
            <a:r>
              <a:rPr lang="es-MX" sz="1600" b="1" dirty="0">
                <a:latin typeface="Arial" pitchFamily="34" charset="0"/>
                <a:cs typeface="Arial" pitchFamily="34" charset="0"/>
              </a:rPr>
              <a:t>Segundo tiempo: </a:t>
            </a:r>
            <a:r>
              <a:rPr lang="es-MX" sz="1600" dirty="0">
                <a:latin typeface="Arial" pitchFamily="34" charset="0"/>
                <a:cs typeface="Arial" pitchFamily="34" charset="0"/>
              </a:rPr>
              <a:t>Sobre el tórax se hace un vendaje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espiral ascendente </a:t>
            </a:r>
            <a:r>
              <a:rPr lang="es-MX" sz="1600" dirty="0">
                <a:latin typeface="Arial" pitchFamily="34" charset="0"/>
                <a:cs typeface="Arial" pitchFamily="34" charset="0"/>
              </a:rPr>
              <a:t>imbricado, que se continúa en el hombro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sano, pasa </a:t>
            </a:r>
            <a:r>
              <a:rPr lang="es-MX" sz="1600" dirty="0">
                <a:latin typeface="Arial" pitchFamily="34" charset="0"/>
                <a:cs typeface="Arial" pitchFamily="34" charset="0"/>
              </a:rPr>
              <a:t>por la axila lesionada, tratando de mantener la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almohadilla en </a:t>
            </a:r>
            <a:r>
              <a:rPr lang="es-MX" sz="1600" dirty="0">
                <a:latin typeface="Arial" pitchFamily="34" charset="0"/>
                <a:cs typeface="Arial" pitchFamily="34" charset="0"/>
              </a:rPr>
              <a:t>su lugar.</a:t>
            </a:r>
          </a:p>
          <a:p>
            <a:r>
              <a:rPr lang="es-MX" sz="1600" b="1" dirty="0">
                <a:latin typeface="Arial" pitchFamily="34" charset="0"/>
                <a:cs typeface="Arial" pitchFamily="34" charset="0"/>
              </a:rPr>
              <a:t>Tercer tiempo: </a:t>
            </a:r>
            <a:r>
              <a:rPr lang="es-MX" sz="1600" dirty="0">
                <a:latin typeface="Arial" pitchFamily="34" charset="0"/>
                <a:cs typeface="Arial" pitchFamily="34" charset="0"/>
              </a:rPr>
              <a:t>El brazo del lado lesionado se coloca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en aducción </a:t>
            </a:r>
            <a:r>
              <a:rPr lang="es-MX" sz="1600" dirty="0">
                <a:latin typeface="Arial" pitchFamily="34" charset="0"/>
                <a:cs typeface="Arial" pitchFamily="34" charset="0"/>
              </a:rPr>
              <a:t>máxima </a:t>
            </a:r>
            <a:r>
              <a:rPr lang="es-MX" sz="1600" i="1" dirty="0">
                <a:latin typeface="Arial" pitchFamily="34" charset="0"/>
                <a:cs typeface="Arial" pitchFamily="34" charset="0"/>
              </a:rPr>
              <a:t>(hacia adentro), </a:t>
            </a:r>
            <a:r>
              <a:rPr lang="es-MX" sz="1600" dirty="0">
                <a:latin typeface="Arial" pitchFamily="34" charset="0"/>
                <a:cs typeface="Arial" pitchFamily="34" charset="0"/>
              </a:rPr>
              <a:t>el codo flexionado contra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el tórax</a:t>
            </a:r>
            <a:r>
              <a:rPr lang="es-MX" sz="1600" dirty="0">
                <a:latin typeface="Arial" pitchFamily="34" charset="0"/>
                <a:cs typeface="Arial" pitchFamily="34" charset="0"/>
              </a:rPr>
              <a:t>, de manera que el antebrazo se orienta hacia arriba, con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la mano </a:t>
            </a:r>
            <a:r>
              <a:rPr lang="es-MX" sz="1600" dirty="0">
                <a:latin typeface="Arial" pitchFamily="34" charset="0"/>
                <a:cs typeface="Arial" pitchFamily="34" charset="0"/>
              </a:rPr>
              <a:t>colocada sobre la clavícula del lado sano.</a:t>
            </a:r>
          </a:p>
          <a:p>
            <a:r>
              <a:rPr lang="es-MX" sz="1600" b="1" dirty="0">
                <a:latin typeface="Arial" pitchFamily="34" charset="0"/>
                <a:cs typeface="Arial" pitchFamily="34" charset="0"/>
              </a:rPr>
              <a:t>Cuarto tiempo: </a:t>
            </a:r>
            <a:r>
              <a:rPr lang="es-MX" sz="1600" dirty="0">
                <a:latin typeface="Arial" pitchFamily="34" charset="0"/>
                <a:cs typeface="Arial" pitchFamily="34" charset="0"/>
              </a:rPr>
              <a:t>Con la venda que viene del hombro sano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y al </a:t>
            </a:r>
            <a:r>
              <a:rPr lang="es-MX" sz="1600" dirty="0">
                <a:latin typeface="Arial" pitchFamily="34" charset="0"/>
                <a:cs typeface="Arial" pitchFamily="34" charset="0"/>
              </a:rPr>
              <a:t>nivel de la muñeca del brazo del sitio lesionado, se hace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un vendaje </a:t>
            </a:r>
            <a:r>
              <a:rPr lang="es-MX" sz="1600" dirty="0">
                <a:latin typeface="Arial" pitchFamily="34" charset="0"/>
                <a:cs typeface="Arial" pitchFamily="34" charset="0"/>
              </a:rPr>
              <a:t>circular horizontal alrededor del tórax que incluye al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brazo lesionado </a:t>
            </a:r>
            <a:r>
              <a:rPr lang="es-MX" sz="1600" dirty="0">
                <a:latin typeface="Arial" pitchFamily="34" charset="0"/>
                <a:cs typeface="Arial" pitchFamily="34" charset="0"/>
              </a:rPr>
              <a:t>y antebrazo; llega a la axila sana, pasa oblicuamente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de la </a:t>
            </a:r>
            <a:r>
              <a:rPr lang="es-MX" sz="1600" dirty="0">
                <a:latin typeface="Arial" pitchFamily="34" charset="0"/>
                <a:cs typeface="Arial" pitchFamily="34" charset="0"/>
              </a:rPr>
              <a:t>espalda a la región supraclavicular del lado enfermo muy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cerca del </a:t>
            </a:r>
            <a:r>
              <a:rPr lang="es-MX" sz="1600" dirty="0">
                <a:latin typeface="Arial" pitchFamily="34" charset="0"/>
                <a:cs typeface="Arial" pitchFamily="34" charset="0"/>
              </a:rPr>
              <a:t>cuello y desciende hasta la cara externa del codo del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sitio lesionado</a:t>
            </a:r>
            <a:r>
              <a:rPr lang="es-MX" sz="1600" dirty="0">
                <a:latin typeface="Arial" pitchFamily="34" charset="0"/>
                <a:cs typeface="Arial" pitchFamily="34" charset="0"/>
              </a:rPr>
              <a:t>, lo contornea por debajo y pasa por delante del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tórax con </a:t>
            </a:r>
            <a:r>
              <a:rPr lang="es-MX" sz="1600" dirty="0">
                <a:latin typeface="Arial" pitchFamily="34" charset="0"/>
                <a:cs typeface="Arial" pitchFamily="34" charset="0"/>
              </a:rPr>
              <a:t>ligera oblicuidad y se dirige nuevamente a la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espalda completándolo </a:t>
            </a:r>
            <a:r>
              <a:rPr lang="es-MX" sz="1600" dirty="0">
                <a:latin typeface="Arial" pitchFamily="34" charset="0"/>
                <a:cs typeface="Arial" pitchFamily="34" charset="0"/>
              </a:rPr>
              <a:t>con una circular horizontal que fija la vuelta vertical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s-MX" sz="1600" dirty="0"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es-MX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Vendaje de </a:t>
            </a:r>
            <a:r>
              <a:rPr lang="es-MX" dirty="0" err="1" smtClean="0"/>
              <a:t>Velpeau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79684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76872"/>
            <a:ext cx="4513641" cy="41931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5024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5816" y="2852936"/>
            <a:ext cx="3384376" cy="334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Rectángulo"/>
          <p:cNvSpPr/>
          <p:nvPr/>
        </p:nvSpPr>
        <p:spPr>
          <a:xfrm>
            <a:off x="1259632" y="2113692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s-ES_tradnl" sz="2800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Cabestrillo tipo Vietnam</a:t>
            </a:r>
            <a:endParaRPr lang="es-MX" sz="2800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4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239646"/>
              </p:ext>
            </p:extLst>
          </p:nvPr>
        </p:nvGraphicFramePr>
        <p:xfrm>
          <a:off x="1" y="116634"/>
          <a:ext cx="8964489" cy="6741368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000340"/>
                <a:gridCol w="1707563"/>
                <a:gridCol w="1670790"/>
                <a:gridCol w="1792898"/>
                <a:gridCol w="1792898"/>
              </a:tblGrid>
              <a:tr h="1035404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Comic Sans MS" pitchFamily="66" charset="0"/>
                        </a:rPr>
                        <a:t>TRATAMIENTO</a:t>
                      </a:r>
                      <a:endParaRPr lang="es-MX" sz="1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Comic Sans MS" pitchFamily="66" charset="0"/>
                        </a:rPr>
                        <a:t>PRECOZ O INMEDIATO</a:t>
                      </a:r>
                    </a:p>
                    <a:p>
                      <a:r>
                        <a:rPr lang="es-MX" sz="1400" dirty="0" smtClean="0">
                          <a:latin typeface="Comic Sans MS" pitchFamily="66" charset="0"/>
                        </a:rPr>
                        <a:t>(1° -7° día)</a:t>
                      </a:r>
                      <a:endParaRPr lang="es-MX" sz="1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Comic Sans MS" pitchFamily="66" charset="0"/>
                        </a:rPr>
                        <a:t>DOS SEMANAS</a:t>
                      </a:r>
                      <a:endParaRPr lang="es-MX" sz="1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Comic Sans MS" pitchFamily="66" charset="0"/>
                        </a:rPr>
                        <a:t>4-6 SEMANAS </a:t>
                      </a:r>
                      <a:endParaRPr lang="es-MX" sz="1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Comic Sans MS" pitchFamily="66" charset="0"/>
                        </a:rPr>
                        <a:t>6-8 SEMANAS</a:t>
                      </a:r>
                      <a:endParaRPr lang="es-MX" sz="14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035404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Comic Sans MS" pitchFamily="66" charset="0"/>
                        </a:rPr>
                        <a:t>Exploración física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Comic Sans MS" pitchFamily="66" charset="0"/>
                        </a:rPr>
                        <a:t>Relleno</a:t>
                      </a:r>
                      <a:r>
                        <a:rPr lang="es-MX" sz="1400" baseline="0" dirty="0" smtClean="0">
                          <a:latin typeface="Comic Sans MS" pitchFamily="66" charset="0"/>
                        </a:rPr>
                        <a:t> capilar, sensibilidad, amplitud de mov. </a:t>
                      </a:r>
                      <a:endParaRPr lang="es-MX" sz="1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Comic Sans MS" pitchFamily="66" charset="0"/>
                        </a:rPr>
                        <a:t>Amplitud de mov.</a:t>
                      </a:r>
                      <a:r>
                        <a:rPr lang="es-MX" sz="1400" baseline="0" dirty="0" smtClean="0">
                          <a:latin typeface="Comic Sans MS" pitchFamily="66" charset="0"/>
                        </a:rPr>
                        <a:t> Plexo braquial</a:t>
                      </a:r>
                      <a:endParaRPr lang="es-MX" sz="1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Comic Sans MS" pitchFamily="66" charset="0"/>
                        </a:rPr>
                        <a:t>Evaluar</a:t>
                      </a:r>
                      <a:r>
                        <a:rPr lang="es-MX" sz="1400" baseline="0" dirty="0" smtClean="0">
                          <a:latin typeface="Comic Sans MS" pitchFamily="66" charset="0"/>
                        </a:rPr>
                        <a:t> parestesias , en busca de edema y estabilidad</a:t>
                      </a:r>
                      <a:endParaRPr lang="es-MX" sz="1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Comic Sans MS" pitchFamily="66" charset="0"/>
                        </a:rPr>
                        <a:t>Adecuada amplitud de mov. Sin crepitación.</a:t>
                      </a:r>
                      <a:endParaRPr lang="es-MX" sz="14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035404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Comic Sans MS" pitchFamily="66" charset="0"/>
                        </a:rPr>
                        <a:t>Radiografía</a:t>
                      </a:r>
                      <a:endParaRPr lang="es-MX" sz="1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Comic Sans MS" pitchFamily="66" charset="0"/>
                        </a:rPr>
                        <a:t>AP</a:t>
                      </a:r>
                      <a:endParaRPr lang="es-MX" sz="1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smtClean="0">
                          <a:latin typeface="Comic Sans MS" pitchFamily="66" charset="0"/>
                        </a:rPr>
                        <a:t>Busqueda de angulacion y</a:t>
                      </a:r>
                      <a:r>
                        <a:rPr lang="es-MX" sz="1400" baseline="0" smtClean="0">
                          <a:latin typeface="Comic Sans MS" pitchFamily="66" charset="0"/>
                        </a:rPr>
                        <a:t> desplazamiento. </a:t>
                      </a:r>
                      <a:endParaRPr lang="es-MX" sz="1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Comic Sans MS" pitchFamily="66" charset="0"/>
                        </a:rPr>
                        <a:t>En busca de callo y desaparición de la línea de la fractura </a:t>
                      </a:r>
                      <a:endParaRPr lang="es-MX" sz="1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Comic Sans MS" pitchFamily="66" charset="0"/>
                        </a:rPr>
                        <a:t>No</a:t>
                      </a:r>
                      <a:r>
                        <a:rPr lang="es-MX" sz="1400" baseline="0" dirty="0" smtClean="0">
                          <a:latin typeface="Comic Sans MS" pitchFamily="66" charset="0"/>
                        </a:rPr>
                        <a:t> es necesario realizar mas </a:t>
                      </a:r>
                      <a:r>
                        <a:rPr lang="es-MX" sz="1400" baseline="0" dirty="0" err="1" smtClean="0">
                          <a:latin typeface="Comic Sans MS" pitchFamily="66" charset="0"/>
                        </a:rPr>
                        <a:t>radiografias</a:t>
                      </a:r>
                      <a:r>
                        <a:rPr lang="es-MX" sz="1400" baseline="0" dirty="0" smtClean="0">
                          <a:latin typeface="Comic Sans MS" pitchFamily="66" charset="0"/>
                        </a:rPr>
                        <a:t>.</a:t>
                      </a:r>
                      <a:endParaRPr lang="es-MX" sz="14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035404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Comic Sans MS" pitchFamily="66" charset="0"/>
                        </a:rPr>
                        <a:t>Carga de peso</a:t>
                      </a:r>
                      <a:endParaRPr lang="es-MX" sz="1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Comic Sans MS" pitchFamily="66" charset="0"/>
                        </a:rPr>
                        <a:t>No</a:t>
                      </a:r>
                      <a:r>
                        <a:rPr lang="es-MX" sz="1400" baseline="0" dirty="0" smtClean="0">
                          <a:latin typeface="Comic Sans MS" pitchFamily="66" charset="0"/>
                        </a:rPr>
                        <a:t> se permite la carga de peso</a:t>
                      </a:r>
                      <a:endParaRPr lang="es-MX" sz="1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Comic Sans MS" pitchFamily="66" charset="0"/>
                        </a:rPr>
                        <a:t>No se permite la carga de peso</a:t>
                      </a:r>
                      <a:endParaRPr lang="es-MX" sz="1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Comic Sans MS" pitchFamily="66" charset="0"/>
                        </a:rPr>
                        <a:t>No se permite carga de peso</a:t>
                      </a:r>
                      <a:endParaRPr lang="es-MX" sz="1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Comic Sans MS" pitchFamily="66" charset="0"/>
                        </a:rPr>
                        <a:t>Carga de peso gradual.</a:t>
                      </a:r>
                      <a:endParaRPr lang="es-MX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434346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Comic Sans MS" pitchFamily="66" charset="0"/>
                        </a:rPr>
                        <a:t>Amplitud de movimiento</a:t>
                      </a:r>
                      <a:endParaRPr lang="es-MX" sz="1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Comic Sans MS" pitchFamily="66" charset="0"/>
                        </a:rPr>
                        <a:t>No se permite movimiento de hombro</a:t>
                      </a:r>
                      <a:endParaRPr lang="es-MX" sz="1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Comic Sans MS" pitchFamily="66" charset="0"/>
                        </a:rPr>
                        <a:t>Continuar con ejercicios de codo y muñeca. Iniciar ejercicios suaves de péndulo.</a:t>
                      </a:r>
                      <a:endParaRPr lang="es-MX" sz="1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Comic Sans MS" pitchFamily="66" charset="0"/>
                        </a:rPr>
                        <a:t>6ta semana  el cabestrillo se puede retirar . Mov activos de hombro.</a:t>
                      </a:r>
                      <a:endParaRPr lang="es-MX" sz="1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Comic Sans MS" pitchFamily="66" charset="0"/>
                        </a:rPr>
                        <a:t>Continuar con rango de mov. completo.</a:t>
                      </a:r>
                      <a:endParaRPr lang="es-MX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165406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Comic Sans MS" pitchFamily="66" charset="0"/>
                        </a:rPr>
                        <a:t>Fuerza muscular</a:t>
                      </a:r>
                      <a:endParaRPr lang="es-MX" sz="1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Comic Sans MS" pitchFamily="66" charset="0"/>
                        </a:rPr>
                        <a:t>Ejercicios isométricos de codo y muñeca. </a:t>
                      </a:r>
                    </a:p>
                    <a:p>
                      <a:r>
                        <a:rPr lang="es-MX" sz="1400" dirty="0" smtClean="0">
                          <a:latin typeface="Comic Sans MS" pitchFamily="66" charset="0"/>
                        </a:rPr>
                        <a:t>(3er o 4to </a:t>
                      </a:r>
                      <a:r>
                        <a:rPr lang="es-MX" sz="1400" dirty="0" err="1" smtClean="0">
                          <a:latin typeface="Comic Sans MS" pitchFamily="66" charset="0"/>
                        </a:rPr>
                        <a:t>dia</a:t>
                      </a:r>
                      <a:r>
                        <a:rPr lang="es-MX" sz="1400" dirty="0" smtClean="0">
                          <a:latin typeface="Comic Sans MS" pitchFamily="66" charset="0"/>
                        </a:rPr>
                        <a:t>) </a:t>
                      </a:r>
                      <a:endParaRPr lang="es-MX" sz="1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Comic Sans MS" pitchFamily="66" charset="0"/>
                        </a:rPr>
                        <a:t>Isométricos de fortalecimiento de deltoides</a:t>
                      </a:r>
                      <a:endParaRPr lang="es-MX" sz="1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Comic Sans MS" pitchFamily="66" charset="0"/>
                        </a:rPr>
                        <a:t>Se inician ejercicios de fortalecimiento</a:t>
                      </a:r>
                      <a:r>
                        <a:rPr lang="es-MX" sz="1400" baseline="0" dirty="0" smtClean="0">
                          <a:latin typeface="Comic Sans MS" pitchFamily="66" charset="0"/>
                        </a:rPr>
                        <a:t> de </a:t>
                      </a:r>
                      <a:r>
                        <a:rPr lang="es-MX" sz="1400" baseline="0" dirty="0" err="1" smtClean="0">
                          <a:latin typeface="Comic Sans MS" pitchFamily="66" charset="0"/>
                        </a:rPr>
                        <a:t>mang</a:t>
                      </a:r>
                      <a:r>
                        <a:rPr lang="es-MX" sz="1400" baseline="0" dirty="0" smtClean="0">
                          <a:latin typeface="Comic Sans MS" pitchFamily="66" charset="0"/>
                        </a:rPr>
                        <a:t>. Rotador , péndulos. </a:t>
                      </a:r>
                      <a:endParaRPr lang="es-MX" sz="1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Comic Sans MS" pitchFamily="66" charset="0"/>
                        </a:rPr>
                        <a:t>Ejercicios de resistencia</a:t>
                      </a:r>
                      <a:r>
                        <a:rPr lang="es-MX" baseline="0" dirty="0" smtClean="0">
                          <a:latin typeface="Comic Sans MS" pitchFamily="66" charset="0"/>
                        </a:rPr>
                        <a:t> de hombro.</a:t>
                      </a:r>
                      <a:endParaRPr lang="es-MX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082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2800" dirty="0">
                <a:solidFill>
                  <a:schemeClr val="tx1"/>
                </a:solidFill>
                <a:latin typeface="Comic Sans MS" pitchFamily="66" charset="0"/>
              </a:rPr>
              <a:t>Se define como la solución de continuidad, parcial o total de la clavícula.</a:t>
            </a:r>
          </a:p>
          <a:p>
            <a:endParaRPr lang="es-MX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latin typeface="Chiller" pitchFamily="82" charset="0"/>
              </a:rPr>
              <a:t>DEFINICIÓN</a:t>
            </a:r>
            <a:r>
              <a:rPr lang="es-MX" dirty="0" smtClean="0">
                <a:latin typeface="Chiller" pitchFamily="82" charset="0"/>
              </a:rPr>
              <a:t> </a:t>
            </a:r>
            <a:endParaRPr lang="es-MX" dirty="0">
              <a:latin typeface="Chiller" pitchFamily="82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237" y="3573016"/>
            <a:ext cx="3960812" cy="297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15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902468"/>
              </p:ext>
            </p:extLst>
          </p:nvPr>
        </p:nvGraphicFramePr>
        <p:xfrm>
          <a:off x="1403648" y="1124742"/>
          <a:ext cx="6456040" cy="448194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312889"/>
                <a:gridCol w="4143151"/>
              </a:tblGrid>
              <a:tr h="468742"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TRATAMIENTO</a:t>
                      </a:r>
                      <a:endParaRPr lang="es-MX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8-12 SEMANAS</a:t>
                      </a:r>
                      <a:endParaRPr lang="es-MX" sz="16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040222"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Exploración física</a:t>
                      </a:r>
                      <a:endParaRPr lang="es-MX" sz="1600" dirty="0" smtClean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Evaluar</a:t>
                      </a:r>
                      <a:r>
                        <a:rPr lang="es-MX" sz="1600" baseline="0" dirty="0" smtClean="0"/>
                        <a:t> debilidad y mov. En el foco de la fractura. El callo se palpa </a:t>
                      </a:r>
                      <a:r>
                        <a:rPr lang="es-MX" sz="1600" baseline="0" dirty="0" err="1" smtClean="0"/>
                        <a:t>facilmente</a:t>
                      </a:r>
                      <a:r>
                        <a:rPr lang="es-MX" sz="1600" baseline="0" dirty="0" smtClean="0"/>
                        <a:t>.</a:t>
                      </a:r>
                      <a:endParaRPr lang="es-MX" sz="16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732009"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Radiografía</a:t>
                      </a:r>
                      <a:endParaRPr lang="es-MX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No es necesario</a:t>
                      </a:r>
                      <a:r>
                        <a:rPr lang="es-MX" sz="1600" baseline="0" dirty="0" smtClean="0"/>
                        <a:t> realizar mas </a:t>
                      </a:r>
                      <a:r>
                        <a:rPr lang="es-MX" sz="1600" baseline="0" dirty="0" err="1" smtClean="0"/>
                        <a:t>radiografias</a:t>
                      </a:r>
                      <a:r>
                        <a:rPr lang="es-MX" sz="1600" baseline="0" dirty="0" smtClean="0"/>
                        <a:t>.</a:t>
                      </a:r>
                      <a:endParaRPr lang="es-MX" sz="16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468742"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Carga de peso</a:t>
                      </a:r>
                      <a:endParaRPr lang="es-MX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Se permite la carga completa de peso.</a:t>
                      </a:r>
                      <a:endParaRPr lang="es-MX" sz="16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732009"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Amplitud de movimiento</a:t>
                      </a:r>
                      <a:endParaRPr lang="es-MX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Ejercicios de fortalecimiento suaves,</a:t>
                      </a:r>
                      <a:r>
                        <a:rPr lang="es-MX" sz="1600" baseline="0" dirty="0" smtClean="0"/>
                        <a:t> activos, activos-asistidos y pasivos.</a:t>
                      </a:r>
                      <a:endParaRPr lang="es-MX" sz="16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040222"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Fuerza muscular</a:t>
                      </a:r>
                      <a:endParaRPr lang="es-MX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Ejercicios de resistencia progresiva del hombro,</a:t>
                      </a:r>
                      <a:r>
                        <a:rPr lang="es-MX" sz="1600" baseline="0" dirty="0" smtClean="0"/>
                        <a:t> va aumentando gradualmente.</a:t>
                      </a:r>
                      <a:endParaRPr lang="es-MX" sz="16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740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2800" dirty="0">
                <a:solidFill>
                  <a:schemeClr val="tx1"/>
                </a:solidFill>
                <a:latin typeface="Comic Sans MS" pitchFamily="66" charset="0"/>
              </a:rPr>
              <a:t>Traumatismos Directos: </a:t>
            </a:r>
            <a:endParaRPr lang="es-ES_tradnl" sz="28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es-ES_tradnl" sz="2800" dirty="0" smtClean="0">
                <a:solidFill>
                  <a:schemeClr val="tx1"/>
                </a:solidFill>
                <a:latin typeface="Comic Sans MS" pitchFamily="66" charset="0"/>
              </a:rPr>
              <a:t>Golpe </a:t>
            </a:r>
            <a:r>
              <a:rPr lang="es-ES_tradnl" sz="2800" dirty="0">
                <a:solidFill>
                  <a:schemeClr val="tx1"/>
                </a:solidFill>
                <a:latin typeface="Comic Sans MS" pitchFamily="66" charset="0"/>
              </a:rPr>
              <a:t>sobre la </a:t>
            </a:r>
            <a:r>
              <a:rPr lang="es-ES_tradnl" sz="2800" dirty="0" smtClean="0">
                <a:solidFill>
                  <a:schemeClr val="tx1"/>
                </a:solidFill>
                <a:latin typeface="Comic Sans MS" pitchFamily="66" charset="0"/>
              </a:rPr>
              <a:t>clavícula</a:t>
            </a:r>
          </a:p>
          <a:p>
            <a:r>
              <a:rPr lang="es-ES_tradnl" sz="2800" dirty="0" smtClean="0">
                <a:solidFill>
                  <a:schemeClr val="tx1"/>
                </a:solidFill>
                <a:latin typeface="Comic Sans MS" pitchFamily="66" charset="0"/>
              </a:rPr>
              <a:t>Recién </a:t>
            </a:r>
            <a:r>
              <a:rPr lang="es-ES_tradnl" sz="2800" dirty="0">
                <a:solidFill>
                  <a:schemeClr val="tx1"/>
                </a:solidFill>
                <a:latin typeface="Comic Sans MS" pitchFamily="66" charset="0"/>
              </a:rPr>
              <a:t>nacidos al pasar por la vía del parto.</a:t>
            </a:r>
          </a:p>
          <a:p>
            <a:pPr>
              <a:buFontTx/>
              <a:buNone/>
            </a:pPr>
            <a:endParaRPr lang="es-ES_tradnl" sz="2800" dirty="0">
              <a:solidFill>
                <a:schemeClr val="tx1"/>
              </a:solidFill>
              <a:latin typeface="Comic Sans MS" pitchFamily="66" charset="0"/>
            </a:endParaRPr>
          </a:p>
          <a:p>
            <a:endParaRPr lang="es-MX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latin typeface="Chiller" pitchFamily="82" charset="0"/>
              </a:rPr>
              <a:t>CAUSAS</a:t>
            </a:r>
            <a:endParaRPr lang="es-MX" b="1" dirty="0">
              <a:latin typeface="Chiller" pitchFamily="82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131" y="3717032"/>
            <a:ext cx="4249737" cy="29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59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2800" dirty="0">
                <a:solidFill>
                  <a:schemeClr val="tx1"/>
                </a:solidFill>
                <a:latin typeface="Comic Sans MS" pitchFamily="66" charset="0"/>
              </a:rPr>
              <a:t>Traumatismos Indirectos:</a:t>
            </a:r>
          </a:p>
          <a:p>
            <a:pPr>
              <a:buFontTx/>
              <a:buNone/>
            </a:pPr>
            <a:r>
              <a:rPr lang="es-ES_tradnl" sz="2800" dirty="0">
                <a:solidFill>
                  <a:schemeClr val="tx1"/>
                </a:solidFill>
                <a:latin typeface="Comic Sans MS" pitchFamily="66" charset="0"/>
              </a:rPr>
              <a:t>Golpe violento sobre el muñón del hombro.</a:t>
            </a:r>
          </a:p>
          <a:p>
            <a:endParaRPr lang="es-MX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243" y="3429000"/>
            <a:ext cx="4416425" cy="331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42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2800" dirty="0">
                <a:solidFill>
                  <a:schemeClr val="tx1"/>
                </a:solidFill>
                <a:latin typeface="Comic Sans MS" pitchFamily="66" charset="0"/>
              </a:rPr>
              <a:t>Edad avanzada. </a:t>
            </a:r>
          </a:p>
          <a:p>
            <a:r>
              <a:rPr lang="es-ES_tradnl" sz="2800" dirty="0">
                <a:solidFill>
                  <a:schemeClr val="tx1"/>
                </a:solidFill>
                <a:latin typeface="Comic Sans MS" pitchFamily="66" charset="0"/>
              </a:rPr>
              <a:t>Osteoporosis.</a:t>
            </a:r>
          </a:p>
          <a:p>
            <a:r>
              <a:rPr lang="es-ES_tradnl" sz="2800" dirty="0">
                <a:solidFill>
                  <a:schemeClr val="tx1"/>
                </a:solidFill>
                <a:latin typeface="Comic Sans MS" pitchFamily="66" charset="0"/>
              </a:rPr>
              <a:t>Ciertas afecciones óseas congénitas. </a:t>
            </a:r>
          </a:p>
          <a:p>
            <a:r>
              <a:rPr lang="es-ES_tradnl" sz="2800" dirty="0">
                <a:solidFill>
                  <a:schemeClr val="tx1"/>
                </a:solidFill>
                <a:latin typeface="Comic Sans MS" pitchFamily="66" charset="0"/>
              </a:rPr>
              <a:t>Participación en deportes de contacto. </a:t>
            </a:r>
          </a:p>
          <a:p>
            <a:r>
              <a:rPr lang="es-ES_tradnl" sz="2800" dirty="0">
                <a:solidFill>
                  <a:schemeClr val="tx1"/>
                </a:solidFill>
                <a:latin typeface="Comic Sans MS" pitchFamily="66" charset="0"/>
              </a:rPr>
              <a:t>Violencia.</a:t>
            </a:r>
          </a:p>
          <a:p>
            <a:r>
              <a:rPr lang="es-ES_tradnl" sz="2800" dirty="0">
                <a:solidFill>
                  <a:schemeClr val="tx1"/>
                </a:solidFill>
                <a:latin typeface="Comic Sans MS" pitchFamily="66" charset="0"/>
              </a:rPr>
              <a:t>Parto.</a:t>
            </a:r>
          </a:p>
          <a:p>
            <a:endParaRPr lang="es-MX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latin typeface="Chiller" pitchFamily="82" charset="0"/>
              </a:rPr>
              <a:t>FACTORES DE RIESGO</a:t>
            </a:r>
            <a:endParaRPr lang="es-MX" b="1" dirty="0">
              <a:latin typeface="Chiller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35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11560" y="1916832"/>
            <a:ext cx="7745505" cy="4536504"/>
          </a:xfrm>
        </p:spPr>
        <p:txBody>
          <a:bodyPr>
            <a:normAutofit/>
          </a:bodyPr>
          <a:lstStyle/>
          <a:p>
            <a:r>
              <a:rPr lang="es-MX" sz="2800" b="1" dirty="0" smtClean="0">
                <a:latin typeface="Comic Sans MS" pitchFamily="66" charset="0"/>
              </a:rPr>
              <a:t>GRUPO I: Fractura de tercio medio.</a:t>
            </a:r>
          </a:p>
          <a:p>
            <a:endParaRPr lang="es-MX" dirty="0" smtClean="0">
              <a:latin typeface="Comic Sans MS" pitchFamily="66" charset="0"/>
            </a:endParaRPr>
          </a:p>
          <a:p>
            <a:endParaRPr lang="es-MX" dirty="0" smtClean="0">
              <a:latin typeface="Comic Sans MS" pitchFamily="66" charset="0"/>
            </a:endParaRPr>
          </a:p>
          <a:p>
            <a:endParaRPr lang="es-MX" dirty="0" smtClean="0">
              <a:latin typeface="Comic Sans MS" pitchFamily="66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latin typeface="Chiller" pitchFamily="82" charset="0"/>
              </a:rPr>
              <a:t>CLASIFICACIÓN </a:t>
            </a:r>
            <a:r>
              <a:rPr lang="es-MX" b="1" dirty="0">
                <a:latin typeface="Chiller" pitchFamily="82" charset="0"/>
              </a:rPr>
              <a:t>DE CRAIG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996952"/>
            <a:ext cx="7632700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11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S_tradnl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200" b="1" dirty="0">
                <a:solidFill>
                  <a:schemeClr val="tx1"/>
                </a:solidFill>
                <a:latin typeface="Comic Sans MS" pitchFamily="66" charset="0"/>
              </a:rPr>
              <a:t>GRUPO II:</a:t>
            </a:r>
            <a:r>
              <a:rPr lang="es-ES_tradnl" sz="3200" dirty="0">
                <a:solidFill>
                  <a:schemeClr val="tx1"/>
                </a:solidFill>
                <a:latin typeface="Comic Sans MS" pitchFamily="66" charset="0"/>
              </a:rPr>
              <a:t> fractura del tercio externo</a:t>
            </a:r>
            <a:endParaRPr lang="es-MX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911" y="2276872"/>
            <a:ext cx="5905500" cy="188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09120"/>
            <a:ext cx="2733675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2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25" y="2348880"/>
            <a:ext cx="860664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sz="2800" b="1" dirty="0" smtClean="0">
                <a:solidFill>
                  <a:schemeClr val="tx1"/>
                </a:solidFill>
                <a:latin typeface="Comic Sans MS" pitchFamily="66" charset="0"/>
              </a:rPr>
              <a:t>GRUPO III:</a:t>
            </a:r>
            <a:r>
              <a:rPr lang="es-ES_tradnl" sz="2800" dirty="0" smtClean="0">
                <a:solidFill>
                  <a:schemeClr val="tx1"/>
                </a:solidFill>
                <a:latin typeface="Comic Sans MS" pitchFamily="66" charset="0"/>
              </a:rPr>
              <a:t> fractura </a:t>
            </a:r>
            <a:r>
              <a:rPr lang="es-ES_tradnl" sz="2800" dirty="0">
                <a:solidFill>
                  <a:schemeClr val="tx1"/>
                </a:solidFill>
                <a:latin typeface="Comic Sans MS" pitchFamily="66" charset="0"/>
              </a:rPr>
              <a:t>del tercio medial o proximal.</a:t>
            </a:r>
            <a:br>
              <a:rPr lang="es-ES_tradnl" sz="2800" dirty="0">
                <a:solidFill>
                  <a:schemeClr val="tx1"/>
                </a:solidFill>
                <a:latin typeface="Comic Sans MS" pitchFamily="66" charset="0"/>
              </a:rPr>
            </a:br>
            <a:endParaRPr lang="es-MX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11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>
                <a:solidFill>
                  <a:schemeClr val="tx1"/>
                </a:solidFill>
                <a:latin typeface="Comic Sans MS" pitchFamily="66" charset="0"/>
              </a:rPr>
              <a:t>Dolor</a:t>
            </a:r>
          </a:p>
          <a:p>
            <a:r>
              <a:rPr lang="es-ES_tradnl" dirty="0">
                <a:solidFill>
                  <a:schemeClr val="tx1"/>
                </a:solidFill>
                <a:latin typeface="Comic Sans MS" pitchFamily="66" charset="0"/>
              </a:rPr>
              <a:t>Incapacidad funcional de la extremidad superior</a:t>
            </a:r>
          </a:p>
          <a:p>
            <a:r>
              <a:rPr lang="es-ES_tradnl" dirty="0" smtClean="0">
                <a:solidFill>
                  <a:schemeClr val="tx1"/>
                </a:solidFill>
                <a:latin typeface="Comic Sans MS" pitchFamily="66" charset="0"/>
              </a:rPr>
              <a:t>Deformidad </a:t>
            </a:r>
            <a:r>
              <a:rPr lang="es-ES_tradnl" dirty="0">
                <a:solidFill>
                  <a:schemeClr val="tx1"/>
                </a:solidFill>
                <a:latin typeface="Comic Sans MS" pitchFamily="66" charset="0"/>
              </a:rPr>
              <a:t>clavicular</a:t>
            </a:r>
          </a:p>
          <a:p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latin typeface="Chiller" pitchFamily="82" charset="0"/>
              </a:rPr>
              <a:t>SIGNOS Y SÍNTOMAS</a:t>
            </a:r>
            <a:endParaRPr lang="es-MX" b="1" dirty="0">
              <a:latin typeface="Chiller" pitchFamily="82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259" y="3933056"/>
            <a:ext cx="342628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41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oné">
  <a:themeElements>
    <a:clrScheme name="Cartoné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artoné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rtoné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13655</TotalTime>
  <Words>629</Words>
  <Application>Microsoft Office PowerPoint</Application>
  <PresentationFormat>Presentación en pantalla (4:3)</PresentationFormat>
  <Paragraphs>104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Cartoné</vt:lpstr>
      <vt:lpstr>FRACTURA DE CLAVÍCULA</vt:lpstr>
      <vt:lpstr>DEFINICIÓN </vt:lpstr>
      <vt:lpstr>CAUSAS</vt:lpstr>
      <vt:lpstr>Presentación de PowerPoint</vt:lpstr>
      <vt:lpstr>FACTORES DE RIESGO</vt:lpstr>
      <vt:lpstr>CLASIFICACIÓN DE CRAIG</vt:lpstr>
      <vt:lpstr>GRUPO II: fractura del tercio externo</vt:lpstr>
      <vt:lpstr>GRUPO III: fractura del tercio medial o proximal. </vt:lpstr>
      <vt:lpstr>SIGNOS Y SÍNTOMAS</vt:lpstr>
      <vt:lpstr>DIAGNÓSTICO RADIOGRÁFICO</vt:lpstr>
      <vt:lpstr>Presentación de PowerPoint</vt:lpstr>
      <vt:lpstr>TRATAMIENTO QUIRURGICO</vt:lpstr>
      <vt:lpstr>Presentación de PowerPoint</vt:lpstr>
      <vt:lpstr>OBJETIVOS DEL TRATAMIENTO </vt:lpstr>
      <vt:lpstr>MÉTODOS DE TRATAMIENTO </vt:lpstr>
      <vt:lpstr>Vendaje de Velpeau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FRACTURAS DE CINTURA ESCAPULAR</dc:title>
  <dc:creator>SAMSUNG</dc:creator>
  <cp:lastModifiedBy>SAMSUNG</cp:lastModifiedBy>
  <cp:revision>57</cp:revision>
  <dcterms:created xsi:type="dcterms:W3CDTF">2011-07-27T01:21:22Z</dcterms:created>
  <dcterms:modified xsi:type="dcterms:W3CDTF">2011-08-17T19:29:55Z</dcterms:modified>
</cp:coreProperties>
</file>